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60" r:id="rId5"/>
    <p:sldId id="261" r:id="rId6"/>
    <p:sldId id="272" r:id="rId7"/>
    <p:sldId id="303" r:id="rId8"/>
    <p:sldId id="304" r:id="rId9"/>
    <p:sldId id="282" r:id="rId10"/>
    <p:sldId id="305" r:id="rId11"/>
    <p:sldId id="306" r:id="rId12"/>
    <p:sldId id="307" r:id="rId13"/>
    <p:sldId id="276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.L" initials="L" lastIdx="1" clrIdx="0">
    <p:extLst>
      <p:ext uri="{19B8F6BF-5375-455C-9EA6-DF929625EA0E}">
        <p15:presenceInfo xmlns:p15="http://schemas.microsoft.com/office/powerpoint/2012/main" userId="b4fb761ac43864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89925" autoAdjust="0"/>
  </p:normalViewPr>
  <p:slideViewPr>
    <p:cSldViewPr snapToGrid="0">
      <p:cViewPr varScale="1">
        <p:scale>
          <a:sx n="107" d="100"/>
          <a:sy n="107" d="100"/>
        </p:scale>
        <p:origin x="7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050D9-4DC8-4724-85ED-28FE10BC3051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8B845-ECCF-46E0-BC15-9B76AFEA5E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10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DCF150-1572-446C-9E7C-C96625F58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456196-23E1-4406-9C4C-48780536A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7B2CEF-770A-4923-B736-98FE545AF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872810-4926-4E5C-A3A9-2210BAB0D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181F4D-73AF-48FF-87F4-C570A96D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55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5B5CCD-13F1-4B86-9CAF-7D18F269C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5EC9A2B-49BF-4697-9BF2-D65AE77CE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877A4-2993-4686-980E-E9E1F29C3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9117A6-79DB-44E2-8F85-491FE937F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6BA4AD-4543-44E0-B67A-9DB76D09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87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B2A8BA2-DC06-4952-821C-0763D9DD0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ADA662-0220-4AE0-AAEF-20D47D609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E9A2D0-4968-42B0-BE2C-20375BA2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29BC30-D5CA-44F9-A6E5-BCF65889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3C867-01BD-48DC-B9C2-A749AAF4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461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12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236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84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252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60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719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435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89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9F6B8-8285-447A-BD9E-57F8A66A7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D96FDD-BEE6-47CA-AC64-4A12AC66B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2FA887-0B19-4263-ACA8-ED2912FB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9698F1-D15E-4B1B-B27C-50018DC4D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44CDB8-3431-4CFD-B893-3DD71CBD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816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0843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259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42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E1F985-F792-4270-B5B5-587D42F9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785A07-355E-40A1-8A06-49DB950FA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9DD954-E702-41BD-9D1F-A0BE42E2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5133A0-24DA-4D34-B6F8-48B132E71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90C35-C4FB-47C2-8D24-E128A8A7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26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8A3D9F-D346-4933-BB65-F09B41DF5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BFF304-66F7-4B1B-BEDC-DE75DD73B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BF4510E-19CC-4C3E-B95F-A810D9ACE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AE08E5-B1AE-4667-9628-A9AC7DAD1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8D373E-555F-4C6B-97FC-74FB02752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678914-3A3F-45C2-8663-138608300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1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457442-1011-4876-AF1C-F4A5C6D1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98B312-B146-45B8-A083-5800C33A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7B2A80-B76A-4F90-A583-A745CEA30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C7A0C6F-E32C-45F0-9B51-EEA3B7CCF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284C7D-6D47-4270-B0E4-75B3D67EB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9F155A-5EAF-4E27-94F3-9BC9BE4B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C1E177-B673-48D9-AB5F-772FEEB5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E6E93D5-C0C8-4303-91D0-30F5CBFFE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29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0E4959-85EF-43EA-A8C4-3FA144E3A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8D5553F-74A7-43D8-BDFD-25978F7F9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4B2DDBF-236E-40B8-B8F8-6B16FA50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110E9B-2CCC-4B39-99F0-1A4CDFD7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40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09364DD-62FA-4D3D-979D-A06124FE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3766DAD-B473-47AD-8A6F-6642590B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491DA5-DFA8-41CC-9D8E-18D0381F0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76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AB6D91-CF9C-4880-8971-D712E100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8189C0-7D2F-44A3-AE62-E70CC2402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2716DE9-5761-4161-A547-8F6228F0F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1FFA02-E2EA-4E5B-8CD5-A97514F6B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14E5EF-FB57-46A4-97CA-E3E4FE325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0A324D-E413-4EC2-851A-3F18DF03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14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D91B9A-A937-451F-B13A-BCB8C3E1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52A2B6D-2FC6-4F17-B9E2-7F05ED8578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A82A6E-95FB-4577-8A6C-DE4932997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410701-E1F8-45DB-B78A-B665E5DC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9AB575-E7E4-402B-BCD8-157165EB8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FB35E6-79D6-4FCF-B354-B2D982CB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04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5CE24E-D446-44FB-82F9-80BDAECBB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B2C202-D0D7-445C-A0B7-42C238307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4A69F1-BCF8-4C01-AF3A-DEBDCBBA3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0341F-8393-49AA-B1FC-0D8A6604A494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26CAF9-3460-4182-8356-464E660E4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32235-97F7-456E-9412-E2CD983E1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38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63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5F05771-421C-45A1-9A47-804CA7E6AE04}"/>
              </a:ext>
            </a:extLst>
          </p:cNvPr>
          <p:cNvSpPr/>
          <p:nvPr/>
        </p:nvSpPr>
        <p:spPr>
          <a:xfrm>
            <a:off x="12000" y="1372653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97DCA37-5476-4A93-B665-8EC2FC861545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7D4EE3C-C964-4763-9993-8BB76B74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2DF2F2-792C-4717-BB27-49CCCBCAD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405942C-66C8-41F0-99F9-45C058402A71}"/>
                </a:ext>
              </a:extLst>
            </p:cNvPr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A877562-41F5-4F42-8ABB-E3C67AA178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F9C3438-657A-49F2-84A1-9F7ED29737A1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263D29F-6DA2-42E8-BBCE-C5FA6011BD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12A6AB5-B06D-435D-BE64-734A5C7EC9A1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0AD99C0-55D6-4D26-BDC0-67E8D9F62683}"/>
                </a:ext>
              </a:extLst>
            </p:cNvPr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3ACE0DA-B813-4D90-A46B-3AC36558B7F3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902DF1C4-78B4-423E-89E4-CD15F0001B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19" name="Picture 8" descr="æ¥çæºå¾å">
            <a:extLst>
              <a:ext uri="{FF2B5EF4-FFF2-40B4-BE49-F238E27FC236}">
                <a16:creationId xmlns:a16="http://schemas.microsoft.com/office/drawing/2014/main" id="{BA48722D-4041-4767-B6F3-EEE882FC1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æ¥çæºå¾å">
            <a:extLst>
              <a:ext uri="{FF2B5EF4-FFF2-40B4-BE49-F238E27FC236}">
                <a16:creationId xmlns:a16="http://schemas.microsoft.com/office/drawing/2014/main" id="{CEAAA982-DD75-48F1-AF6F-CEA7BF666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æ¥çæºå¾å">
            <a:extLst>
              <a:ext uri="{FF2B5EF4-FFF2-40B4-BE49-F238E27FC236}">
                <a16:creationId xmlns:a16="http://schemas.microsoft.com/office/drawing/2014/main" id="{55990F75-E733-4CF0-9250-6177C8BF1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8EF27237-55F9-4B23-97D0-0121CAE2426F}"/>
              </a:ext>
            </a:extLst>
          </p:cNvPr>
          <p:cNvSpPr txBox="1"/>
          <p:nvPr/>
        </p:nvSpPr>
        <p:spPr>
          <a:xfrm flipH="1">
            <a:off x="968945" y="1330080"/>
            <a:ext cx="10534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Adversarial Separation Network for Cross-Network Node Classification 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CIKM_2021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3B0E7BF-C482-43A1-83D0-47DDA428E575}"/>
              </a:ext>
            </a:extLst>
          </p:cNvPr>
          <p:cNvSpPr txBox="1"/>
          <p:nvPr/>
        </p:nvSpPr>
        <p:spPr>
          <a:xfrm>
            <a:off x="7370525" y="5867821"/>
            <a:ext cx="379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Lele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Duan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09595AF-D5BA-4BB9-ACAE-2970DD11BF67}"/>
              </a:ext>
            </a:extLst>
          </p:cNvPr>
          <p:cNvSpPr txBox="1"/>
          <p:nvPr/>
        </p:nvSpPr>
        <p:spPr>
          <a:xfrm>
            <a:off x="680691" y="2499399"/>
            <a:ext cx="35980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Xiaowen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Zhang</a:t>
            </a:r>
          </a:p>
          <a:p>
            <a:pPr algn="ctr"/>
            <a:r>
              <a:rPr lang="en-US" altLang="zh-CN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Yuntao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Du</a:t>
            </a:r>
          </a:p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zhangxw@smail.nju.edu.cn </a:t>
            </a:r>
          </a:p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duyuntao@smail.nju.edu.cn </a:t>
            </a:r>
          </a:p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State Key Laboratory for Novel </a:t>
            </a:r>
          </a:p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Software Technology at Nanjing </a:t>
            </a:r>
          </a:p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University </a:t>
            </a:r>
          </a:p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Nanjing, Jiangsu, China</a:t>
            </a:r>
            <a:endParaRPr lang="it-IT" altLang="zh-CN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5FC0A90-9DBB-4A81-9036-692C0398579C}"/>
              </a:ext>
            </a:extLst>
          </p:cNvPr>
          <p:cNvSpPr txBox="1"/>
          <p:nvPr/>
        </p:nvSpPr>
        <p:spPr>
          <a:xfrm>
            <a:off x="4741279" y="5216629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2022.1.16  •  ChongQing</a:t>
            </a:r>
            <a:r>
              <a:rPr lang="en-US" altLang="zh-CN" dirty="0"/>
              <a:t> 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5E1194D-40CE-4139-A76D-AF2FEA6306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E1355DF-2C80-4BD0-88E2-EE5A634D0C0E}"/>
              </a:ext>
            </a:extLst>
          </p:cNvPr>
          <p:cNvSpPr txBox="1"/>
          <p:nvPr/>
        </p:nvSpPr>
        <p:spPr>
          <a:xfrm>
            <a:off x="6536715" y="6319269"/>
            <a:ext cx="4582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Code &amp; dataset:</a:t>
            </a:r>
            <a:r>
              <a:rPr lang="pt-BR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https://github.com/yuntaodu/ASN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8332028-1977-48CC-862A-13DF34B61E82}"/>
              </a:ext>
            </a:extLst>
          </p:cNvPr>
          <p:cNvSpPr txBox="1"/>
          <p:nvPr/>
        </p:nvSpPr>
        <p:spPr>
          <a:xfrm>
            <a:off x="4432810" y="2856732"/>
            <a:ext cx="35980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Rongbiao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Xie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State Key Laboratory for Novel </a:t>
            </a:r>
          </a:p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Software Technology at Nanjing </a:t>
            </a:r>
          </a:p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University </a:t>
            </a:r>
          </a:p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Nanjing, Jiangsu, China </a:t>
            </a:r>
          </a:p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rongbiaoxie@smail.nju.edu.cn</a:t>
            </a:r>
            <a:endParaRPr lang="it-IT" altLang="zh-CN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92A75CF-ABC3-42DA-8CE0-9BECF10AB2B3}"/>
              </a:ext>
            </a:extLst>
          </p:cNvPr>
          <p:cNvSpPr txBox="1"/>
          <p:nvPr/>
        </p:nvSpPr>
        <p:spPr>
          <a:xfrm>
            <a:off x="8318405" y="2829815"/>
            <a:ext cx="35980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Chongjun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Wang</a:t>
            </a:r>
          </a:p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State Key Laboratory for Novel </a:t>
            </a:r>
          </a:p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Software Technology at Nanjing </a:t>
            </a:r>
          </a:p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University </a:t>
            </a:r>
          </a:p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Nanjing, Jiangsu, China </a:t>
            </a:r>
          </a:p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chjwang@nju.edu.cn </a:t>
            </a:r>
            <a:endParaRPr lang="it-IT" altLang="zh-CN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6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59D3453-2E70-4D5D-8DBE-695D829A0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775" y="847182"/>
            <a:ext cx="5985131" cy="22649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615E29A-05E5-4398-AA60-7F3DE74AE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340" y="3162675"/>
            <a:ext cx="6352684" cy="331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74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8D80CB3-2287-4EAC-B997-AC4BA7694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80" y="990600"/>
            <a:ext cx="4479126" cy="51367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3906AED-56D6-49F3-943C-41C98BA2C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713" y="1479176"/>
            <a:ext cx="4986003" cy="415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19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9A61CC4-87E9-4DEC-81D9-D69D887F9FD8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F282D1C-E161-4E64-8034-86A025135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7349401-2D2F-4F75-96D3-310FBC081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8956EAD-91FF-47DB-84B3-194BBB505909}"/>
                </a:ext>
              </a:extLst>
            </p:cNvPr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6E9A7CB-6830-4E14-B7E3-12B04439F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55D6C59-3A75-461E-8489-9A955817E2B4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2DD9DCF-8C19-4168-B699-5A5079292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5C6A7D0-73C9-4927-BC60-5E52DEEE7788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8FF54F2-9A39-4B27-BC40-532451A1A4E7}"/>
                </a:ext>
              </a:extLst>
            </p:cNvPr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25E0AAD-037B-454F-8B66-0518DCC1DFF5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8109B244-0936-430A-8F0B-E4AEAC06C776}"/>
              </a:ext>
            </a:extLst>
          </p:cNvPr>
          <p:cNvSpPr/>
          <p:nvPr/>
        </p:nvSpPr>
        <p:spPr>
          <a:xfrm>
            <a:off x="12000" y="129093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CF856DA-BE9F-4E74-9F60-60DE322F37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19" name="Picture 8" descr="æ¥çæºå¾å">
            <a:extLst>
              <a:ext uri="{FF2B5EF4-FFF2-40B4-BE49-F238E27FC236}">
                <a16:creationId xmlns:a16="http://schemas.microsoft.com/office/drawing/2014/main" id="{E003BD3C-ACDA-4A53-A202-0E8B1B9EE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æ¥çæºå¾å">
            <a:extLst>
              <a:ext uri="{FF2B5EF4-FFF2-40B4-BE49-F238E27FC236}">
                <a16:creationId xmlns:a16="http://schemas.microsoft.com/office/drawing/2014/main" id="{51E3075F-34CF-47E5-B2C4-E2B7ABCD0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æ¥çæºå¾å">
            <a:extLst>
              <a:ext uri="{FF2B5EF4-FFF2-40B4-BE49-F238E27FC236}">
                <a16:creationId xmlns:a16="http://schemas.microsoft.com/office/drawing/2014/main" id="{5D5A8E76-0C7F-41DF-AB9B-9B91F770F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B20EB4B-4C87-4497-97C4-47122643DE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2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FD1A46F-240A-4FB9-93C8-3CAA42A51FAA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01B74BC-3AD6-40B4-9E88-819B3515C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B6DB75-FC09-4287-A0DA-5F5E5B127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857505F-0F36-4831-BAA6-42B427F6A45B}"/>
                </a:ext>
              </a:extLst>
            </p:cNvPr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D1FEE5-44C9-49E1-A60E-FFC29B432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2E67B61-25E4-4063-8DB6-E4B7B8E40186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39AF456-3BE9-4203-8387-552CD57AE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D788A64-79BF-4E0F-80C0-A4959CD2E41F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0FF79E0-DAD7-49D7-BB6C-263C90EEF9A5}"/>
                </a:ext>
              </a:extLst>
            </p:cNvPr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58EF018-42BE-4277-BD2B-2D28027E06D4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89CD3AEB-C5D2-4111-8595-6B5AE5433AFA}"/>
              </a:ext>
            </a:extLst>
          </p:cNvPr>
          <p:cNvSpPr/>
          <p:nvPr/>
        </p:nvSpPr>
        <p:spPr>
          <a:xfrm>
            <a:off x="0" y="122474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59D87EB-E82A-4200-88B6-AD741D88B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7CB497F-949A-48ED-80B2-9FD0F044A2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21" name="Picture 8" descr="æ¥çæºå¾å">
            <a:extLst>
              <a:ext uri="{FF2B5EF4-FFF2-40B4-BE49-F238E27FC236}">
                <a16:creationId xmlns:a16="http://schemas.microsoft.com/office/drawing/2014/main" id="{DD4AA891-889E-413E-A8BC-786625D71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æ¥çæºå¾å">
            <a:extLst>
              <a:ext uri="{FF2B5EF4-FFF2-40B4-BE49-F238E27FC236}">
                <a16:creationId xmlns:a16="http://schemas.microsoft.com/office/drawing/2014/main" id="{86DD7C99-032F-404A-B3F5-95B0A8CEB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æ¥çæºå¾å">
            <a:extLst>
              <a:ext uri="{FF2B5EF4-FFF2-40B4-BE49-F238E27FC236}">
                <a16:creationId xmlns:a16="http://schemas.microsoft.com/office/drawing/2014/main" id="{A3BDEF6B-A94D-48EF-8029-7797B7F1D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6A1783A2-3DAD-44CC-8CF9-78C6731A0372}"/>
              </a:ext>
            </a:extLst>
          </p:cNvPr>
          <p:cNvGrpSpPr/>
          <p:nvPr/>
        </p:nvGrpSpPr>
        <p:grpSpPr>
          <a:xfrm>
            <a:off x="5032375" y="2293811"/>
            <a:ext cx="4032378" cy="2270377"/>
            <a:chOff x="5032375" y="2035175"/>
            <a:chExt cx="4032378" cy="2270377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2B2B952-7392-41F4-8048-49545D4CD6B0}"/>
                </a:ext>
              </a:extLst>
            </p:cNvPr>
            <p:cNvSpPr txBox="1"/>
            <p:nvPr/>
          </p:nvSpPr>
          <p:spPr>
            <a:xfrm>
              <a:off x="5032375" y="2035175"/>
              <a:ext cx="403237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1.Background</a:t>
              </a:r>
              <a:endParaRPr lang="zh-CN" alt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B9F8DBDC-C59E-4071-AE66-3B48BF15D893}"/>
                </a:ext>
              </a:extLst>
            </p:cNvPr>
            <p:cNvSpPr txBox="1"/>
            <p:nvPr/>
          </p:nvSpPr>
          <p:spPr>
            <a:xfrm>
              <a:off x="5041066" y="2822469"/>
              <a:ext cx="32089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2.Method</a:t>
              </a:r>
              <a:endParaRPr lang="zh-CN" alt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F5A86D0C-7A03-4E43-B87D-D16AB0B104E2}"/>
                </a:ext>
              </a:extLst>
            </p:cNvPr>
            <p:cNvSpPr txBox="1"/>
            <p:nvPr/>
          </p:nvSpPr>
          <p:spPr>
            <a:xfrm>
              <a:off x="5042136" y="3597666"/>
              <a:ext cx="3576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3.Experiments</a:t>
              </a:r>
              <a:endParaRPr lang="zh-CN" alt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168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6483" y="121076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Background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2D8B072-3B4D-4F64-84B6-2178535DA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293" y="774352"/>
            <a:ext cx="5337717" cy="257047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DE1862E-D2EB-4F22-8BD7-ACC61C213F9B}"/>
              </a:ext>
            </a:extLst>
          </p:cNvPr>
          <p:cNvSpPr txBox="1"/>
          <p:nvPr/>
        </p:nvSpPr>
        <p:spPr>
          <a:xfrm>
            <a:off x="1478616" y="3713768"/>
            <a:ext cx="9234767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000000"/>
                </a:solidFill>
                <a:latin typeface="LinLibertineT"/>
              </a:rPr>
              <a:t>O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inLibertineT"/>
              </a:rPr>
              <a:t>nly focusing on domain-invariant features, ignoring the individual features of each 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LinLibertineT"/>
              </a:rPr>
              <a:t>network.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000000"/>
                </a:solidFill>
                <a:latin typeface="LinLibertineT"/>
              </a:rPr>
              <a:t>D</a:t>
            </a:r>
            <a:r>
              <a:rPr lang="en-US" altLang="zh-CN" dirty="0">
                <a:solidFill>
                  <a:srgbClr val="000000"/>
                </a:solidFill>
                <a:effectLst/>
                <a:latin typeface="LinLibertineT"/>
              </a:rPr>
              <a:t>esigning a private encoder for each network and a shared encoder across networks, and force the two encoders to extract different features. </a:t>
            </a:r>
            <a:endParaRPr lang="en-US" altLang="zh-CN" sz="2000" dirty="0">
              <a:solidFill>
                <a:srgbClr val="000000"/>
              </a:solidFill>
              <a:effectLst/>
              <a:latin typeface="LinLibertineT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0000"/>
              </a:solidFill>
              <a:latin typeface="LinLibertineT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000000"/>
                </a:solidFill>
                <a:latin typeface="LinLibertineT"/>
              </a:rPr>
              <a:t>O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inLibertineT"/>
              </a:rPr>
              <a:t>nly utilizing 1-hop neighborhood information (local consistency), ignoring the global consistency information.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000000"/>
                </a:solidFill>
                <a:latin typeface="LinLibertineT"/>
              </a:rPr>
              <a:t>D</a:t>
            </a:r>
            <a:r>
              <a:rPr lang="en-US" altLang="zh-CN" dirty="0">
                <a:solidFill>
                  <a:srgbClr val="000000"/>
                </a:solidFill>
                <a:effectLst/>
                <a:latin typeface="LinLibertineT"/>
              </a:rPr>
              <a:t>ual GCN framework.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sz="1800" dirty="0">
              <a:solidFill>
                <a:srgbClr val="000000"/>
              </a:solidFill>
              <a:effectLst/>
              <a:latin typeface="LinLibertine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BD07AD3-5A86-4815-8359-2808A73403BF}"/>
              </a:ext>
            </a:extLst>
          </p:cNvPr>
          <p:cNvSpPr txBox="1"/>
          <p:nvPr/>
        </p:nvSpPr>
        <p:spPr>
          <a:xfrm>
            <a:off x="0" y="583821"/>
            <a:ext cx="9530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Over view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5EC7887-D267-4B34-9092-3010C7F95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962" y="1348282"/>
            <a:ext cx="9666404" cy="47831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BE843733-3B04-4245-BAD4-F5346516E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668" y="783971"/>
            <a:ext cx="6295673" cy="3115216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07F0069D-B941-4282-98EB-66E89BAC4188}"/>
              </a:ext>
            </a:extLst>
          </p:cNvPr>
          <p:cNvSpPr txBox="1"/>
          <p:nvPr/>
        </p:nvSpPr>
        <p:spPr>
          <a:xfrm>
            <a:off x="195103" y="626966"/>
            <a:ext cx="6145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LinLibertineTB"/>
              </a:rPr>
              <a:t>Difference Loss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6697727-E800-4757-902D-CDCD0FCA9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97" y="1135124"/>
            <a:ext cx="1580868" cy="2678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6CF75B8-7CF0-44E7-9AC5-586026290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268" y="1124877"/>
            <a:ext cx="1580868" cy="27678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EF69F3-3C25-4CE0-A546-2C82490B2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97" y="1578143"/>
            <a:ext cx="1512595" cy="26785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CA121AF-BD1E-4C0D-99BA-2DB8FBB06F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5268" y="1540842"/>
            <a:ext cx="1692755" cy="3051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3AAC3A9-B769-4834-B56D-FEB2A54DE3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981" y="2159524"/>
            <a:ext cx="5147862" cy="1085139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67620C18-9EBF-49B5-ABBC-D95D473C4A08}"/>
              </a:ext>
            </a:extLst>
          </p:cNvPr>
          <p:cNvSpPr txBox="1"/>
          <p:nvPr/>
        </p:nvSpPr>
        <p:spPr>
          <a:xfrm>
            <a:off x="195103" y="3558189"/>
            <a:ext cx="6145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LinLibertineTB"/>
              </a:rPr>
              <a:t>Reconstruction Loss</a:t>
            </a:r>
            <a:endParaRPr lang="zh-CN" altLang="en-US" b="1" dirty="0">
              <a:solidFill>
                <a:srgbClr val="000000"/>
              </a:solidFill>
              <a:latin typeface="LinLibertineTB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7DD499F-E600-4837-A2B2-62E10C0565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981" y="4448224"/>
            <a:ext cx="5244353" cy="135384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34B1E33-AEF2-4D63-B741-4241C9EF6B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7374" y="4517441"/>
            <a:ext cx="5668726" cy="12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3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BE843733-3B04-4245-BAD4-F5346516E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668" y="783971"/>
            <a:ext cx="6295673" cy="3115216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07F0069D-B941-4282-98EB-66E89BAC4188}"/>
              </a:ext>
            </a:extLst>
          </p:cNvPr>
          <p:cNvSpPr txBox="1"/>
          <p:nvPr/>
        </p:nvSpPr>
        <p:spPr>
          <a:xfrm>
            <a:off x="195103" y="626966"/>
            <a:ext cx="6145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LinLibertineTB"/>
              </a:rPr>
              <a:t>Local and Global Node Representation 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4ED39CE-C368-4923-B3B7-D190934F3F57}"/>
              </a:ext>
            </a:extLst>
          </p:cNvPr>
          <p:cNvSpPr txBox="1"/>
          <p:nvPr/>
        </p:nvSpPr>
        <p:spPr>
          <a:xfrm>
            <a:off x="340659" y="1153303"/>
            <a:ext cx="61453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effectLst/>
                <a:latin typeface="LinLibertineTB"/>
              </a:rPr>
              <a:t>Local GCN.</a:t>
            </a:r>
            <a:endParaRPr lang="zh-CN" altLang="en-US" sz="4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5A015BA-3FD0-4A8C-9FFC-1CFE0488A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03" y="1618085"/>
            <a:ext cx="5334000" cy="169179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DD52F051-8407-42ED-829F-6A3832EE814A}"/>
              </a:ext>
            </a:extLst>
          </p:cNvPr>
          <p:cNvSpPr txBox="1"/>
          <p:nvPr/>
        </p:nvSpPr>
        <p:spPr>
          <a:xfrm>
            <a:off x="329574" y="3523087"/>
            <a:ext cx="61453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LinLibertineTB"/>
              </a:rPr>
              <a:t>Global GCN</a:t>
            </a:r>
            <a:endParaRPr lang="zh-CN" altLang="en-US" sz="1400" b="1" dirty="0">
              <a:solidFill>
                <a:srgbClr val="000000"/>
              </a:solidFill>
              <a:latin typeface="LinLibertineTB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BAD6E0F-CC38-471C-B130-4B84764FB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103" y="4112395"/>
            <a:ext cx="5900897" cy="1215022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0C1C730A-92A4-42DB-A3E7-E62047EA01B1}"/>
              </a:ext>
            </a:extLst>
          </p:cNvPr>
          <p:cNvSpPr txBox="1"/>
          <p:nvPr/>
        </p:nvSpPr>
        <p:spPr>
          <a:xfrm>
            <a:off x="6712324" y="3927729"/>
            <a:ext cx="61453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LinLibertineTB"/>
              </a:rPr>
              <a:t>Attention</a:t>
            </a:r>
            <a:endParaRPr lang="zh-CN" altLang="en-US" sz="1400" b="1" dirty="0">
              <a:solidFill>
                <a:srgbClr val="000000"/>
              </a:solidFill>
              <a:latin typeface="LinLibertineTB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321C4FB-6505-439E-BBBC-144AC3C4D3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4880" y="4264048"/>
            <a:ext cx="4731003" cy="39248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E7A28ED-8820-4248-A373-0DFD6663FC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3239" y="4696940"/>
            <a:ext cx="4348687" cy="64890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3FF3500-41D5-4484-B985-16DCFEFB10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1422" y="5480005"/>
            <a:ext cx="4617917" cy="37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95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BE843733-3B04-4245-BAD4-F5346516E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668" y="783971"/>
            <a:ext cx="6295673" cy="311521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F5A2EDC7-C728-4644-A230-3C8E9A0E1824}"/>
              </a:ext>
            </a:extLst>
          </p:cNvPr>
          <p:cNvSpPr txBox="1"/>
          <p:nvPr/>
        </p:nvSpPr>
        <p:spPr>
          <a:xfrm>
            <a:off x="168088" y="783971"/>
            <a:ext cx="6145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LinLibertineTB"/>
              </a:rPr>
              <a:t>Cross-Network Node Classification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0C70975-12FA-47FF-9C7D-CA110FF0DF78}"/>
              </a:ext>
            </a:extLst>
          </p:cNvPr>
          <p:cNvSpPr txBox="1"/>
          <p:nvPr/>
        </p:nvSpPr>
        <p:spPr>
          <a:xfrm>
            <a:off x="329574" y="1289712"/>
            <a:ext cx="61453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effectLst/>
                <a:latin typeface="LinLibertineTB"/>
              </a:rPr>
              <a:t>Node Classification Loss</a:t>
            </a:r>
            <a:endParaRPr lang="zh-CN" altLang="en-US" sz="40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2EF2FB4-16CA-4879-AB43-72BA26A9F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88" y="1736035"/>
            <a:ext cx="5356711" cy="1409942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0A2E3D3F-F6CE-49AD-95AD-C8F32B2537A0}"/>
              </a:ext>
            </a:extLst>
          </p:cNvPr>
          <p:cNvSpPr txBox="1"/>
          <p:nvPr/>
        </p:nvSpPr>
        <p:spPr>
          <a:xfrm>
            <a:off x="329574" y="3284523"/>
            <a:ext cx="61453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LinLibertineTB"/>
              </a:rPr>
              <a:t>Entropy Loss</a:t>
            </a:r>
            <a:endParaRPr lang="zh-CN" altLang="en-US" sz="1400" b="1" dirty="0">
              <a:solidFill>
                <a:srgbClr val="000000"/>
              </a:solidFill>
              <a:latin typeface="LinLibertineTB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BB30F26-95F2-4FB2-9A2D-1A793E101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66" y="3728709"/>
            <a:ext cx="5356710" cy="1568865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B90342E2-A83F-4E29-9D40-5D0787092261}"/>
              </a:ext>
            </a:extLst>
          </p:cNvPr>
          <p:cNvSpPr txBox="1"/>
          <p:nvPr/>
        </p:nvSpPr>
        <p:spPr>
          <a:xfrm>
            <a:off x="5663505" y="3941354"/>
            <a:ext cx="61453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LinLibertineTB"/>
              </a:rPr>
              <a:t>Adversarial Domain Adaptation</a:t>
            </a:r>
            <a:endParaRPr lang="zh-CN" altLang="en-US" sz="1400" b="1" dirty="0">
              <a:solidFill>
                <a:srgbClr val="000000"/>
              </a:solidFill>
              <a:latin typeface="LinLibertineTB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C4759D4-7A7A-40F6-BB8B-46480AB80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8992" y="4291298"/>
            <a:ext cx="5809024" cy="139699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5D11435-48E8-4555-8C7B-0DC8AA772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002" y="5594892"/>
            <a:ext cx="3972422" cy="47913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8060C24-39E2-4F8E-AA89-6E6A8B4CAF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0843" y="6275294"/>
            <a:ext cx="5630629" cy="38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22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47348B6-D219-4F16-845A-63A7FAE2B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915" y="1364875"/>
            <a:ext cx="9332259" cy="233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0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CD41B5C-D4F6-44A1-AECA-E967074C7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164" y="1263538"/>
            <a:ext cx="9888071" cy="485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03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7820</TotalTime>
  <Words>268</Words>
  <Application>Microsoft Office PowerPoint</Application>
  <PresentationFormat>宽屏</PresentationFormat>
  <Paragraphs>65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LinLibertineT</vt:lpstr>
      <vt:lpstr>LinLibertineTB</vt:lpstr>
      <vt:lpstr>等线</vt:lpstr>
      <vt:lpstr>等线 Light</vt:lpstr>
      <vt:lpstr>黑体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1_Office 主题​​</vt:lpstr>
      <vt:lpstr>PowerPoint 演示文稿</vt:lpstr>
      <vt:lpstr>PowerPoint 演示文稿</vt:lpstr>
      <vt:lpstr>Background</vt:lpstr>
      <vt:lpstr>Method</vt:lpstr>
      <vt:lpstr>Method</vt:lpstr>
      <vt:lpstr>Method</vt:lpstr>
      <vt:lpstr>Method</vt:lpstr>
      <vt:lpstr>Experiment</vt:lpstr>
      <vt:lpstr>Experiment</vt:lpstr>
      <vt:lpstr>Experiment</vt:lpstr>
      <vt:lpstr>Experiment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L.L</dc:creator>
  <cp:lastModifiedBy>D L.L</cp:lastModifiedBy>
  <cp:revision>198</cp:revision>
  <dcterms:created xsi:type="dcterms:W3CDTF">2020-10-25T05:52:47Z</dcterms:created>
  <dcterms:modified xsi:type="dcterms:W3CDTF">2022-01-16T05:25:21Z</dcterms:modified>
</cp:coreProperties>
</file>